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64" r:id="rId2"/>
    <p:sldId id="256" r:id="rId3"/>
    <p:sldId id="257" r:id="rId4"/>
    <p:sldId id="258" r:id="rId5"/>
    <p:sldId id="265" r:id="rId6"/>
    <p:sldId id="267" r:id="rId7"/>
    <p:sldId id="268" r:id="rId8"/>
    <p:sldId id="260" r:id="rId9"/>
    <p:sldId id="266" r:id="rId10"/>
    <p:sldId id="263" r:id="rId11"/>
  </p:sldIdLst>
  <p:sldSz cx="12192000" cy="6858000"/>
  <p:notesSz cx="6669088" cy="9928225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  <a:srgbClr val="4E8F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6" autoAdjust="0"/>
    <p:restoredTop sz="93634" autoAdjust="0"/>
  </p:normalViewPr>
  <p:slideViewPr>
    <p:cSldViewPr snapToGrid="0" showGuides="1">
      <p:cViewPr varScale="1">
        <p:scale>
          <a:sx n="109" d="100"/>
          <a:sy n="109" d="100"/>
        </p:scale>
        <p:origin x="630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9DB753-ABF3-44BF-8ABC-AABD4B95A015}" type="datetimeFigureOut">
              <a:rPr lang="pl-PL" smtClean="0"/>
              <a:t>2017-08-30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889938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777607" y="9430091"/>
            <a:ext cx="2889938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DC71F6-79BA-45EF-A94F-173CEBE6459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278101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6485AB-6DED-45AB-833A-CE604A1CB57A}" type="datetimeFigureOut">
              <a:rPr lang="pl-PL" smtClean="0"/>
              <a:pPr/>
              <a:t>2017-08-30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41425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66909" y="4777958"/>
            <a:ext cx="533527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889938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777607" y="9430091"/>
            <a:ext cx="2889938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1AC57A-F90E-487F-8B86-F1176A190D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41831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7CE4B-FF6B-4C02-BDB9-6A406493633D}" type="datetimeFigureOut">
              <a:rPr lang="pl-PL" smtClean="0"/>
              <a:pPr/>
              <a:t>2017-08-30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CA293-8806-43C0-A4FE-41BBF53366A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5144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7CE4B-FF6B-4C02-BDB9-6A406493633D}" type="datetimeFigureOut">
              <a:rPr lang="pl-PL" smtClean="0"/>
              <a:pPr/>
              <a:t>2017-08-30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CA293-8806-43C0-A4FE-41BBF53366A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3859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7CE4B-FF6B-4C02-BDB9-6A406493633D}" type="datetimeFigureOut">
              <a:rPr lang="pl-PL" smtClean="0"/>
              <a:pPr/>
              <a:t>2017-08-30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CA293-8806-43C0-A4FE-41BBF53366A8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980604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7CE4B-FF6B-4C02-BDB9-6A406493633D}" type="datetimeFigureOut">
              <a:rPr lang="pl-PL" smtClean="0"/>
              <a:pPr/>
              <a:t>2017-08-30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CA293-8806-43C0-A4FE-41BBF53366A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267327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7CE4B-FF6B-4C02-BDB9-6A406493633D}" type="datetimeFigureOut">
              <a:rPr lang="pl-PL" smtClean="0"/>
              <a:pPr/>
              <a:t>2017-08-30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CA293-8806-43C0-A4FE-41BBF53366A8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383763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7CE4B-FF6B-4C02-BDB9-6A406493633D}" type="datetimeFigureOut">
              <a:rPr lang="pl-PL" smtClean="0"/>
              <a:pPr/>
              <a:t>2017-08-30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CA293-8806-43C0-A4FE-41BBF53366A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025551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7CE4B-FF6B-4C02-BDB9-6A406493633D}" type="datetimeFigureOut">
              <a:rPr lang="pl-PL" smtClean="0"/>
              <a:pPr/>
              <a:t>2017-08-30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CA293-8806-43C0-A4FE-41BBF53366A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829897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7CE4B-FF6B-4C02-BDB9-6A406493633D}" type="datetimeFigureOut">
              <a:rPr lang="pl-PL" smtClean="0"/>
              <a:pPr/>
              <a:t>2017-08-30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CA293-8806-43C0-A4FE-41BBF53366A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93984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7CE4B-FF6B-4C02-BDB9-6A406493633D}" type="datetimeFigureOut">
              <a:rPr lang="pl-PL" smtClean="0"/>
              <a:pPr/>
              <a:t>2017-08-30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CA293-8806-43C0-A4FE-41BBF53366A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99758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7CE4B-FF6B-4C02-BDB9-6A406493633D}" type="datetimeFigureOut">
              <a:rPr lang="pl-PL" smtClean="0"/>
              <a:pPr/>
              <a:t>2017-08-30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CA293-8806-43C0-A4FE-41BBF53366A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7948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7CE4B-FF6B-4C02-BDB9-6A406493633D}" type="datetimeFigureOut">
              <a:rPr lang="pl-PL" smtClean="0"/>
              <a:pPr/>
              <a:t>2017-08-30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CA293-8806-43C0-A4FE-41BBF53366A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38838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7CE4B-FF6B-4C02-BDB9-6A406493633D}" type="datetimeFigureOut">
              <a:rPr lang="pl-PL" smtClean="0"/>
              <a:pPr/>
              <a:t>2017-08-30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CA293-8806-43C0-A4FE-41BBF53366A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371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7CE4B-FF6B-4C02-BDB9-6A406493633D}" type="datetimeFigureOut">
              <a:rPr lang="pl-PL" smtClean="0"/>
              <a:pPr/>
              <a:t>2017-08-30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CA293-8806-43C0-A4FE-41BBF53366A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27364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7CE4B-FF6B-4C02-BDB9-6A406493633D}" type="datetimeFigureOut">
              <a:rPr lang="pl-PL" smtClean="0"/>
              <a:pPr/>
              <a:t>2017-08-30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CA293-8806-43C0-A4FE-41BBF53366A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51885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7CE4B-FF6B-4C02-BDB9-6A406493633D}" type="datetimeFigureOut">
              <a:rPr lang="pl-PL" smtClean="0"/>
              <a:pPr/>
              <a:t>2017-08-30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CA293-8806-43C0-A4FE-41BBF53366A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61118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7CE4B-FF6B-4C02-BDB9-6A406493633D}" type="datetimeFigureOut">
              <a:rPr lang="pl-PL" smtClean="0"/>
              <a:pPr/>
              <a:t>2017-08-30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CA293-8806-43C0-A4FE-41BBF53366A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93095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17CE4B-FF6B-4C02-BDB9-6A406493633D}" type="datetimeFigureOut">
              <a:rPr lang="pl-PL" smtClean="0"/>
              <a:pPr/>
              <a:t>2017-08-30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C4CA293-8806-43C0-A4FE-41BBF53366A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43484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://www.obywatelski.sosnowiec.pl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Obraz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5229" y="2294738"/>
            <a:ext cx="4907619" cy="2268523"/>
          </a:xfrm>
          <a:prstGeom prst="rect">
            <a:avLst/>
          </a:prstGeom>
        </p:spPr>
      </p:pic>
      <p:pic>
        <p:nvPicPr>
          <p:cNvPr id="16" name="Symbol zastępczy zawartości 15" descr="BO_06.png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-771525" y="2571751"/>
            <a:ext cx="3881437" cy="4286250"/>
          </a:xfrm>
        </p:spPr>
      </p:pic>
      <p:pic>
        <p:nvPicPr>
          <p:cNvPr id="15" name="Symbol zastępczy zawartości 14" descr="BO_04.png"/>
          <p:cNvPicPr>
            <a:picLocks noGrp="1" noChangeAspect="1"/>
          </p:cNvPicPr>
          <p:nvPr>
            <p:ph sz="half" idx="2"/>
          </p:nvPr>
        </p:nvPicPr>
        <p:blipFill>
          <a:blip r:embed="rId4" cstate="print"/>
          <a:stretch>
            <a:fillRect/>
          </a:stretch>
        </p:blipFill>
        <p:spPr>
          <a:xfrm>
            <a:off x="8458201" y="0"/>
            <a:ext cx="4507705" cy="4314825"/>
          </a:xfrm>
        </p:spPr>
      </p:pic>
    </p:spTree>
    <p:extLst>
      <p:ext uri="{BB962C8B-B14F-4D97-AF65-F5344CB8AC3E}">
        <p14:creationId xmlns:p14="http://schemas.microsoft.com/office/powerpoint/2010/main" val="3894825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1597595" y="3235569"/>
            <a:ext cx="7247467" cy="1127566"/>
          </a:xfrm>
        </p:spPr>
        <p:txBody>
          <a:bodyPr/>
          <a:lstStyle/>
          <a:p>
            <a:pPr algn="l"/>
            <a:r>
              <a:rPr lang="pl-PL" sz="3500" b="1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pl-PL" sz="3500" b="1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pl-PL" sz="3500" b="1" dirty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pl-PL" sz="3500" b="1" dirty="0">
                <a:solidFill>
                  <a:schemeClr val="tx1"/>
                </a:solidFill>
                <a:latin typeface="Calibri" pitchFamily="34" charset="0"/>
              </a:rPr>
            </a:br>
            <a:r>
              <a:rPr lang="pl-PL" sz="3500" b="1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pl-PL" sz="3500" b="1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pl-PL" sz="3500" b="1" dirty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pl-PL" sz="3500" b="1" dirty="0">
                <a:solidFill>
                  <a:schemeClr val="tx1"/>
                </a:solidFill>
                <a:latin typeface="Calibri" pitchFamily="34" charset="0"/>
              </a:rPr>
            </a:br>
            <a:r>
              <a:rPr lang="pl-PL" sz="3500" b="1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pl-PL" sz="3500" b="1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pl-PL" sz="3500" b="1" dirty="0" smtClean="0">
                <a:solidFill>
                  <a:schemeClr val="tx1"/>
                </a:solidFill>
                <a:latin typeface="Calibri" pitchFamily="34" charset="0"/>
              </a:rPr>
              <a:t>Dziękujemy </a:t>
            </a:r>
            <a:r>
              <a:rPr lang="pl-PL" sz="3500" b="1" dirty="0">
                <a:solidFill>
                  <a:schemeClr val="tx1"/>
                </a:solidFill>
                <a:latin typeface="Calibri" pitchFamily="34" charset="0"/>
              </a:rPr>
              <a:t>za uwagę</a:t>
            </a:r>
            <a:r>
              <a:rPr lang="pl-PL" sz="3500" b="1" dirty="0" smtClean="0">
                <a:solidFill>
                  <a:schemeClr val="tx1"/>
                </a:solidFill>
                <a:latin typeface="Calibri" pitchFamily="34" charset="0"/>
              </a:rPr>
              <a:t>.</a:t>
            </a:r>
            <a:br>
              <a:rPr lang="pl-PL" sz="3500" b="1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pl-PL" sz="3500" b="1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pl-PL" sz="3500" b="1" dirty="0" smtClean="0">
                <a:solidFill>
                  <a:schemeClr val="tx1"/>
                </a:solidFill>
                <a:latin typeface="Calibri" pitchFamily="34" charset="0"/>
              </a:rPr>
            </a:br>
            <a:endParaRPr lang="pl-PL" dirty="0"/>
          </a:p>
        </p:txBody>
      </p:sp>
      <p:sp>
        <p:nvSpPr>
          <p:cNvPr id="10" name="Podtytuł 9"/>
          <p:cNvSpPr>
            <a:spLocks noGrp="1"/>
          </p:cNvSpPr>
          <p:nvPr>
            <p:ph type="subTitle" idx="1"/>
          </p:nvPr>
        </p:nvSpPr>
        <p:spPr>
          <a:xfrm>
            <a:off x="197014" y="4189787"/>
            <a:ext cx="7766936" cy="1096899"/>
          </a:xfrm>
        </p:spPr>
        <p:txBody>
          <a:bodyPr>
            <a:normAutofit/>
          </a:bodyPr>
          <a:lstStyle/>
          <a:p>
            <a:pPr algn="ctr"/>
            <a:endParaRPr lang="pl-PL" sz="3200" b="1" dirty="0">
              <a:solidFill>
                <a:schemeClr val="tx1"/>
              </a:solidFill>
              <a:latin typeface="Calibri" pitchFamily="34" charset="0"/>
            </a:endParaRPr>
          </a:p>
        </p:txBody>
      </p:sp>
      <p:pic>
        <p:nvPicPr>
          <p:cNvPr id="4" name="Symbol zastępczy zawartości 7" descr="BO_07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167080" y="3043118"/>
            <a:ext cx="3881437" cy="3881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0234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200026" y="1247453"/>
            <a:ext cx="8386762" cy="43242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1" algn="just" fontAlgn="base">
              <a:spcBef>
                <a:spcPct val="0"/>
              </a:spcBef>
              <a:spcAft>
                <a:spcPct val="0"/>
              </a:spcAft>
            </a:pPr>
            <a:r>
              <a:rPr lang="pl-PL" sz="2500" b="1" dirty="0" smtClean="0">
                <a:latin typeface="Calibri" pitchFamily="34" charset="0"/>
              </a:rPr>
              <a:t>Młodzieżowy Budżet Obywatelski</a:t>
            </a:r>
            <a:r>
              <a:rPr lang="pl-PL" sz="2500" dirty="0" smtClean="0">
                <a:latin typeface="Calibri" pitchFamily="34" charset="0"/>
              </a:rPr>
              <a:t> – należy przez to rozumieć część budżetu miasta przeznaczoną na sfinansowanie zadań zgłoszonych przez uczniów sosnowieckich szkół, przewidzianych do realizacji w 2018 roku.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</a:pPr>
            <a:endParaRPr lang="pl-PL" sz="2500" dirty="0" smtClean="0">
              <a:latin typeface="Calibri" pitchFamily="34" charset="0"/>
            </a:endParaRPr>
          </a:p>
          <a:p>
            <a:pPr marL="45720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pl-PL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Przedszkolnym Budżecie Obywatelskim</a:t>
            </a:r>
            <a:r>
              <a:rPr kumimoji="0" lang="pl-PL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 – należy przez to rozumieć część budżetu miasta przeznaczoną na sfinansowanie zadań zgłoszonych przez rodziców dzieci sosnowieckich przedszkoli, przewidzianych do realizacji        w 2018 roku.</a:t>
            </a:r>
          </a:p>
        </p:txBody>
      </p:sp>
      <p:sp>
        <p:nvSpPr>
          <p:cNvPr id="10" name="pole tekstowe 9"/>
          <p:cNvSpPr txBox="1"/>
          <p:nvPr/>
        </p:nvSpPr>
        <p:spPr>
          <a:xfrm>
            <a:off x="1214438" y="285750"/>
            <a:ext cx="802957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000" b="1" dirty="0" smtClean="0">
                <a:latin typeface="Calibri" pitchFamily="34" charset="0"/>
              </a:rPr>
              <a:t>O co właściwie chodzi ? </a:t>
            </a:r>
            <a:endParaRPr lang="pl-PL" sz="3000" b="1" dirty="0">
              <a:latin typeface="Calibri" pitchFamily="34" charset="0"/>
            </a:endParaRPr>
          </a:p>
        </p:txBody>
      </p:sp>
      <p:pic>
        <p:nvPicPr>
          <p:cNvPr id="4" name="Symbol zastępczy zawartości 5" descr="BO_0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307513" y="-282575"/>
            <a:ext cx="3881437" cy="3881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2492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42272" y="241217"/>
            <a:ext cx="10187603" cy="630321"/>
          </a:xfrm>
        </p:spPr>
        <p:txBody>
          <a:bodyPr>
            <a:noAutofit/>
          </a:bodyPr>
          <a:lstStyle/>
          <a:p>
            <a:pPr algn="ctr"/>
            <a:r>
              <a:rPr lang="pl-PL" sz="3000" b="1" dirty="0" smtClean="0">
                <a:solidFill>
                  <a:schemeClr val="tx1"/>
                </a:solidFill>
                <a:latin typeface="Calibri" pitchFamily="34" charset="0"/>
              </a:rPr>
              <a:t>Podział środków </a:t>
            </a:r>
            <a:endParaRPr lang="pl-PL" sz="3000"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00075" y="1071563"/>
            <a:ext cx="8933944" cy="5372100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pl-PL" sz="2400" dirty="0">
              <a:solidFill>
                <a:schemeClr val="accent1"/>
              </a:solidFill>
            </a:endParaRPr>
          </a:p>
        </p:txBody>
      </p:sp>
      <p:sp>
        <p:nvSpPr>
          <p:cNvPr id="16" name="Strzałka w dół 15"/>
          <p:cNvSpPr/>
          <p:nvPr/>
        </p:nvSpPr>
        <p:spPr>
          <a:xfrm>
            <a:off x="3086100" y="1685925"/>
            <a:ext cx="971550" cy="1357313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>
              <a:solidFill>
                <a:srgbClr val="0070C0"/>
              </a:solidFill>
            </a:endParaRPr>
          </a:p>
        </p:txBody>
      </p:sp>
      <p:sp>
        <p:nvSpPr>
          <p:cNvPr id="17" name="Strzałka w dół 16"/>
          <p:cNvSpPr/>
          <p:nvPr/>
        </p:nvSpPr>
        <p:spPr>
          <a:xfrm>
            <a:off x="6181725" y="1666876"/>
            <a:ext cx="971550" cy="1419226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20" name="pole tekstowe 19"/>
          <p:cNvSpPr txBox="1"/>
          <p:nvPr/>
        </p:nvSpPr>
        <p:spPr>
          <a:xfrm>
            <a:off x="2143125" y="3414712"/>
            <a:ext cx="58721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	</a:t>
            </a:r>
            <a:endParaRPr lang="pl-PL" sz="2000" dirty="0">
              <a:latin typeface="Calibri" pitchFamily="34" charset="0"/>
            </a:endParaRPr>
          </a:p>
        </p:txBody>
      </p:sp>
      <p:sp>
        <p:nvSpPr>
          <p:cNvPr id="21" name="Strzałka w dół 20"/>
          <p:cNvSpPr/>
          <p:nvPr/>
        </p:nvSpPr>
        <p:spPr>
          <a:xfrm>
            <a:off x="1800226" y="4100513"/>
            <a:ext cx="928687" cy="74295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tx1"/>
              </a:solidFill>
            </a:endParaRPr>
          </a:p>
        </p:txBody>
      </p:sp>
      <p:sp>
        <p:nvSpPr>
          <p:cNvPr id="22" name="Strzałka w dół 21"/>
          <p:cNvSpPr/>
          <p:nvPr/>
        </p:nvSpPr>
        <p:spPr>
          <a:xfrm>
            <a:off x="6024563" y="4124326"/>
            <a:ext cx="928687" cy="742950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tx1"/>
              </a:solidFill>
            </a:endParaRPr>
          </a:p>
        </p:txBody>
      </p:sp>
      <p:sp>
        <p:nvSpPr>
          <p:cNvPr id="23" name="Strzałka w dół 22"/>
          <p:cNvSpPr/>
          <p:nvPr/>
        </p:nvSpPr>
        <p:spPr>
          <a:xfrm>
            <a:off x="3752850" y="4095751"/>
            <a:ext cx="928687" cy="74295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tx1"/>
              </a:solidFill>
            </a:endParaRPr>
          </a:p>
        </p:txBody>
      </p:sp>
      <p:sp>
        <p:nvSpPr>
          <p:cNvPr id="24" name="Strzałka w dół 23"/>
          <p:cNvSpPr/>
          <p:nvPr/>
        </p:nvSpPr>
        <p:spPr>
          <a:xfrm>
            <a:off x="7610475" y="4110039"/>
            <a:ext cx="928687" cy="742950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tx1"/>
              </a:solidFill>
            </a:endParaRPr>
          </a:p>
        </p:txBody>
      </p:sp>
      <p:sp>
        <p:nvSpPr>
          <p:cNvPr id="26" name="Prostokąt 25"/>
          <p:cNvSpPr/>
          <p:nvPr/>
        </p:nvSpPr>
        <p:spPr>
          <a:xfrm>
            <a:off x="1143000" y="4914900"/>
            <a:ext cx="1985963" cy="12144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 smtClean="0"/>
          </a:p>
          <a:p>
            <a:pPr algn="ctr"/>
            <a:r>
              <a:rPr lang="pl-PL" b="1" dirty="0" smtClean="0">
                <a:solidFill>
                  <a:schemeClr val="tx1"/>
                </a:solidFill>
                <a:latin typeface="Calibri" pitchFamily="34" charset="0"/>
              </a:rPr>
              <a:t>1.400.000 zł</a:t>
            </a:r>
          </a:p>
          <a:p>
            <a:pPr algn="ctr"/>
            <a:r>
              <a:rPr lang="pl-PL" dirty="0" smtClean="0">
                <a:solidFill>
                  <a:schemeClr val="tx1"/>
                </a:solidFill>
                <a:latin typeface="Calibri" pitchFamily="34" charset="0"/>
              </a:rPr>
              <a:t> Projekty w BO </a:t>
            </a:r>
          </a:p>
          <a:p>
            <a:pPr algn="ctr"/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27" name="Prostokąt 26"/>
          <p:cNvSpPr/>
          <p:nvPr/>
        </p:nvSpPr>
        <p:spPr>
          <a:xfrm>
            <a:off x="3295650" y="4910137"/>
            <a:ext cx="1985963" cy="12144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 smtClean="0">
                <a:solidFill>
                  <a:schemeClr val="tx1"/>
                </a:solidFill>
                <a:latin typeface="Calibri" pitchFamily="34" charset="0"/>
              </a:rPr>
              <a:t>400.000 zł</a:t>
            </a:r>
          </a:p>
          <a:p>
            <a:pPr algn="ctr"/>
            <a:r>
              <a:rPr lang="pl-PL" dirty="0" smtClean="0">
                <a:solidFill>
                  <a:schemeClr val="tx1"/>
                </a:solidFill>
                <a:latin typeface="Calibri" pitchFamily="34" charset="0"/>
              </a:rPr>
              <a:t>Projekty w MBO</a:t>
            </a:r>
            <a:endParaRPr lang="pl-PL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8" name="Prostokąt 27"/>
          <p:cNvSpPr/>
          <p:nvPr/>
        </p:nvSpPr>
        <p:spPr>
          <a:xfrm>
            <a:off x="5424487" y="4910138"/>
            <a:ext cx="1985963" cy="12144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 smtClean="0">
                <a:solidFill>
                  <a:schemeClr val="tx1"/>
                </a:solidFill>
                <a:latin typeface="Calibri" pitchFamily="34" charset="0"/>
              </a:rPr>
              <a:t>600.000 zł </a:t>
            </a:r>
          </a:p>
          <a:p>
            <a:pPr algn="ctr"/>
            <a:r>
              <a:rPr lang="pl-PL" dirty="0" smtClean="0">
                <a:solidFill>
                  <a:schemeClr val="tx1"/>
                </a:solidFill>
                <a:latin typeface="Calibri" pitchFamily="34" charset="0"/>
              </a:rPr>
              <a:t>Projekty w BO</a:t>
            </a:r>
            <a:endParaRPr lang="pl-PL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9" name="Prostokąt 28"/>
          <p:cNvSpPr/>
          <p:nvPr/>
        </p:nvSpPr>
        <p:spPr>
          <a:xfrm>
            <a:off x="7524750" y="4910138"/>
            <a:ext cx="1985963" cy="12144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 smtClean="0">
                <a:solidFill>
                  <a:schemeClr val="tx1"/>
                </a:solidFill>
                <a:latin typeface="Calibri" pitchFamily="34" charset="0"/>
              </a:rPr>
              <a:t>100.000 zł </a:t>
            </a:r>
          </a:p>
          <a:p>
            <a:pPr algn="ctr"/>
            <a:r>
              <a:rPr lang="pl-PL" dirty="0" smtClean="0">
                <a:solidFill>
                  <a:schemeClr val="tx1"/>
                </a:solidFill>
                <a:latin typeface="Calibri" pitchFamily="34" charset="0"/>
              </a:rPr>
              <a:t>Projekty w PBO </a:t>
            </a:r>
            <a:endParaRPr lang="pl-PL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0" name="Prostokąt 29"/>
          <p:cNvSpPr/>
          <p:nvPr/>
        </p:nvSpPr>
        <p:spPr>
          <a:xfrm>
            <a:off x="1543050" y="3200400"/>
            <a:ext cx="3286125" cy="714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>
                <a:solidFill>
                  <a:schemeClr val="tx1"/>
                </a:solidFill>
                <a:latin typeface="Calibri" pitchFamily="34" charset="0"/>
              </a:rPr>
              <a:t>Szkoły </a:t>
            </a:r>
            <a:r>
              <a:rPr lang="pl-PL" b="1" dirty="0" smtClean="0">
                <a:solidFill>
                  <a:schemeClr val="tx1"/>
                </a:solidFill>
                <a:latin typeface="Calibri" pitchFamily="34" charset="0"/>
              </a:rPr>
              <a:t>1.800.000 zł</a:t>
            </a:r>
            <a:endParaRPr lang="pl-PL" b="1" dirty="0">
              <a:solidFill>
                <a:schemeClr val="tx1"/>
              </a:solidFill>
            </a:endParaRPr>
          </a:p>
        </p:txBody>
      </p:sp>
      <p:sp>
        <p:nvSpPr>
          <p:cNvPr id="31" name="Prostokąt 30"/>
          <p:cNvSpPr/>
          <p:nvPr/>
        </p:nvSpPr>
        <p:spPr>
          <a:xfrm>
            <a:off x="5410199" y="3195639"/>
            <a:ext cx="3286125" cy="714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>
                <a:solidFill>
                  <a:schemeClr val="tx1"/>
                </a:solidFill>
                <a:latin typeface="Calibri" pitchFamily="34" charset="0"/>
              </a:rPr>
              <a:t>Przedszkola </a:t>
            </a:r>
            <a:r>
              <a:rPr lang="pl-PL" b="1" dirty="0" smtClean="0">
                <a:solidFill>
                  <a:schemeClr val="tx1"/>
                </a:solidFill>
                <a:latin typeface="Calibri" pitchFamily="34" charset="0"/>
              </a:rPr>
              <a:t>700.000 zł</a:t>
            </a:r>
            <a:endParaRPr lang="pl-PL" b="1" dirty="0">
              <a:solidFill>
                <a:schemeClr val="tx1"/>
              </a:solidFill>
            </a:endParaRPr>
          </a:p>
        </p:txBody>
      </p:sp>
      <p:sp>
        <p:nvSpPr>
          <p:cNvPr id="32" name="Prostokąt 31"/>
          <p:cNvSpPr/>
          <p:nvPr/>
        </p:nvSpPr>
        <p:spPr>
          <a:xfrm>
            <a:off x="3138489" y="809624"/>
            <a:ext cx="4119562" cy="714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500" b="1" dirty="0" smtClean="0">
                <a:solidFill>
                  <a:schemeClr val="tx1"/>
                </a:solidFill>
                <a:latin typeface="Calibri" pitchFamily="34" charset="0"/>
              </a:rPr>
              <a:t>Edukacja 2.500.000 zł</a:t>
            </a:r>
            <a:endParaRPr lang="pl-PL" sz="25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4594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37198" y="349435"/>
            <a:ext cx="8596668" cy="636403"/>
          </a:xfrm>
        </p:spPr>
        <p:txBody>
          <a:bodyPr>
            <a:noAutofit/>
          </a:bodyPr>
          <a:lstStyle/>
          <a:p>
            <a:pPr algn="ctr"/>
            <a:r>
              <a:rPr lang="pl-PL" sz="3000" b="1" dirty="0" smtClean="0">
                <a:solidFill>
                  <a:schemeClr val="tx1"/>
                </a:solidFill>
                <a:latin typeface="Calibri" pitchFamily="34" charset="0"/>
              </a:rPr>
              <a:t>Zasady funkcjonowania</a:t>
            </a:r>
            <a:endParaRPr lang="pl-PL" sz="30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628650" y="1042989"/>
            <a:ext cx="8937382" cy="4998374"/>
          </a:xfrm>
        </p:spPr>
        <p:txBody>
          <a:bodyPr>
            <a:noAutofit/>
          </a:bodyPr>
          <a:lstStyle/>
          <a:p>
            <a:pPr lvl="4">
              <a:buClrTx/>
              <a:buFont typeface="Wingdings" pitchFamily="2" charset="2"/>
              <a:buChar char="§"/>
            </a:pPr>
            <a:r>
              <a:rPr lang="pl-PL" sz="2200" dirty="0" smtClean="0">
                <a:latin typeface="Calibri" pitchFamily="34" charset="0"/>
              </a:rPr>
              <a:t>Zainteresowana szkoła otrzymuje 6.060 zł / przedszkole otrzymuje 3.225,80 zł</a:t>
            </a:r>
          </a:p>
          <a:p>
            <a:pPr lvl="4">
              <a:buClrTx/>
              <a:buFont typeface="Wingdings" pitchFamily="2" charset="2"/>
              <a:buChar char="§"/>
            </a:pPr>
            <a:r>
              <a:rPr lang="pl-PL" sz="2200" dirty="0" smtClean="0">
                <a:latin typeface="Calibri" pitchFamily="34" charset="0"/>
              </a:rPr>
              <a:t>Propozycję zadania może zgłosić każdy uczeń / rodzic lub opiekun dziecka danej placówki. </a:t>
            </a:r>
          </a:p>
          <a:p>
            <a:pPr lvl="4">
              <a:buClrTx/>
              <a:buFont typeface="Wingdings" pitchFamily="2" charset="2"/>
              <a:buChar char="§"/>
            </a:pPr>
            <a:r>
              <a:rPr lang="pl-PL" sz="2200" dirty="0" smtClean="0">
                <a:latin typeface="Calibri" pitchFamily="34" charset="0"/>
              </a:rPr>
              <a:t>Propozycja zadania musi zostać poparta przez 15 uczniów / 5 rodziców danej placówki. </a:t>
            </a:r>
          </a:p>
          <a:p>
            <a:pPr lvl="4">
              <a:buClrTx/>
              <a:buFont typeface="Wingdings" pitchFamily="2" charset="2"/>
              <a:buChar char="§"/>
            </a:pPr>
            <a:r>
              <a:rPr lang="pl-PL" sz="2200" dirty="0">
                <a:latin typeface="Calibri" pitchFamily="34" charset="0"/>
              </a:rPr>
              <a:t>S</a:t>
            </a:r>
            <a:r>
              <a:rPr lang="pl-PL" sz="2200" dirty="0" smtClean="0">
                <a:latin typeface="Calibri" pitchFamily="34" charset="0"/>
              </a:rPr>
              <a:t>zkoły / przedszkola muszą zgłosić minimum 3 projekty</a:t>
            </a:r>
          </a:p>
          <a:p>
            <a:pPr lvl="4">
              <a:buClrTx/>
              <a:buFont typeface="Wingdings" pitchFamily="2" charset="2"/>
              <a:buChar char="§"/>
            </a:pPr>
            <a:r>
              <a:rPr lang="pl-PL" sz="2200" dirty="0">
                <a:latin typeface="Calibri" pitchFamily="34" charset="0"/>
              </a:rPr>
              <a:t>W</a:t>
            </a:r>
            <a:r>
              <a:rPr lang="pl-PL" sz="2200" dirty="0" smtClean="0">
                <a:latin typeface="Calibri" pitchFamily="34" charset="0"/>
              </a:rPr>
              <a:t> przypadku nierozdysponowana wszystkich środków w ramach MBO / PBO o wydatkowaniu tych środków decyduje samorząd uczniowski w porozumieniu z dyrekcją szkoły / w przypadku przedszkoli rada rodziców. </a:t>
            </a:r>
          </a:p>
        </p:txBody>
      </p:sp>
      <p:pic>
        <p:nvPicPr>
          <p:cNvPr id="4" name="Symbol zastępczy zawartości 9" descr="BO_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600076" y="1017589"/>
            <a:ext cx="3881437" cy="4383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9275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9398" y="861647"/>
            <a:ext cx="8788226" cy="6182092"/>
          </a:xfrm>
        </p:spPr>
        <p:txBody>
          <a:bodyPr>
            <a:normAutofit/>
          </a:bodyPr>
          <a:lstStyle/>
          <a:p>
            <a:pPr lvl="1">
              <a:buClrTx/>
              <a:buNone/>
            </a:pPr>
            <a:r>
              <a:rPr lang="pl-PL" altLang="pl-PL" sz="2200" b="1" dirty="0" smtClean="0">
                <a:solidFill>
                  <a:schemeClr val="tx1"/>
                </a:solidFill>
                <a:latin typeface="Calibri" pitchFamily="34" charset="0"/>
              </a:rPr>
              <a:t>Zgłoszenie zadania powinno</a:t>
            </a:r>
            <a:r>
              <a:rPr lang="pl-PL" altLang="pl-PL" sz="2200" dirty="0" smtClean="0">
                <a:solidFill>
                  <a:schemeClr val="tx1"/>
                </a:solidFill>
                <a:latin typeface="Calibri" pitchFamily="34" charset="0"/>
              </a:rPr>
              <a:t>:</a:t>
            </a:r>
            <a:endParaRPr lang="pl-PL" sz="2200" dirty="0" smtClean="0">
              <a:latin typeface="Calibri" pitchFamily="34" charset="0"/>
            </a:endParaRPr>
          </a:p>
          <a:p>
            <a:pPr lvl="1">
              <a:buClrTx/>
              <a:buFont typeface="Wingdings" pitchFamily="2" charset="2"/>
              <a:buChar char="§"/>
            </a:pPr>
            <a:r>
              <a:rPr lang="pl-PL" sz="2000" dirty="0" smtClean="0">
                <a:latin typeface="Calibri" pitchFamily="34" charset="0"/>
              </a:rPr>
              <a:t>zostać złożone przez ucznia / rodzica dziecka danej placówki,</a:t>
            </a:r>
          </a:p>
          <a:p>
            <a:pPr lvl="1">
              <a:buClrTx/>
              <a:buFont typeface="Wingdings" pitchFamily="2" charset="2"/>
              <a:buChar char="§"/>
            </a:pPr>
            <a:r>
              <a:rPr lang="pl-PL" sz="2000" dirty="0" smtClean="0">
                <a:latin typeface="Calibri" pitchFamily="34" charset="0"/>
              </a:rPr>
              <a:t>obejmować działania zgodne ze statutem szkoły / przedszkola,</a:t>
            </a:r>
          </a:p>
          <a:p>
            <a:pPr lvl="1">
              <a:buClrTx/>
              <a:buFont typeface="Wingdings" pitchFamily="2" charset="2"/>
              <a:buChar char="§"/>
            </a:pPr>
            <a:r>
              <a:rPr lang="pl-PL" sz="2000" dirty="0" smtClean="0">
                <a:latin typeface="Calibri" pitchFamily="34" charset="0"/>
              </a:rPr>
              <a:t>być szczegółowo opisane i złożone na odpowiednim formularzu.</a:t>
            </a:r>
          </a:p>
          <a:p>
            <a:pPr lvl="1">
              <a:buClrTx/>
              <a:buFont typeface="Wingdings" pitchFamily="2" charset="2"/>
              <a:buChar char="§"/>
            </a:pPr>
            <a:endParaRPr lang="pl-PL" dirty="0" smtClean="0">
              <a:latin typeface="Calibri" pitchFamily="34" charset="0"/>
            </a:endParaRPr>
          </a:p>
          <a:p>
            <a:pPr lvl="1">
              <a:buClrTx/>
              <a:buNone/>
            </a:pPr>
            <a:r>
              <a:rPr lang="pl-PL" sz="2200" b="1" dirty="0" smtClean="0">
                <a:solidFill>
                  <a:schemeClr val="tx1"/>
                </a:solidFill>
                <a:latin typeface="Calibri" pitchFamily="34" charset="0"/>
              </a:rPr>
              <a:t>W ramach procedury nie mogą być realizowane zadania:</a:t>
            </a:r>
          </a:p>
          <a:p>
            <a:pPr lvl="1">
              <a:buClrTx/>
              <a:buFont typeface="Wingdings" pitchFamily="2" charset="2"/>
              <a:buChar char="§"/>
            </a:pPr>
            <a:r>
              <a:rPr lang="pl-PL" sz="2000" dirty="0" smtClean="0">
                <a:latin typeface="Calibri" pitchFamily="34" charset="0"/>
              </a:rPr>
              <a:t>które swoim zakresem przekraczają kwotę przyznaną placówce edukacyjnej,</a:t>
            </a:r>
          </a:p>
          <a:p>
            <a:pPr lvl="1">
              <a:buClrTx/>
              <a:buFont typeface="Wingdings" pitchFamily="2" charset="2"/>
              <a:buChar char="§"/>
            </a:pPr>
            <a:r>
              <a:rPr lang="pl-PL" sz="2000" dirty="0" smtClean="0">
                <a:latin typeface="Calibri" pitchFamily="34" charset="0"/>
              </a:rPr>
              <a:t>które po realizacji generowałyby koszty utrzymania zbyt wysokie w stosunku do wartości proponowanego zadania,</a:t>
            </a:r>
          </a:p>
          <a:p>
            <a:pPr lvl="1">
              <a:buClrTx/>
              <a:buFont typeface="Wingdings" pitchFamily="2" charset="2"/>
              <a:buChar char="§"/>
            </a:pPr>
            <a:r>
              <a:rPr lang="pl-PL" sz="2000" dirty="0" smtClean="0">
                <a:latin typeface="Calibri" pitchFamily="34" charset="0"/>
              </a:rPr>
              <a:t>które są sprzeczne z obowiązującym prawem,</a:t>
            </a:r>
          </a:p>
          <a:p>
            <a:pPr lvl="1">
              <a:buClrTx/>
              <a:buFont typeface="Wingdings" pitchFamily="2" charset="2"/>
              <a:buChar char="§"/>
            </a:pPr>
            <a:r>
              <a:rPr lang="pl-PL" sz="2000" dirty="0" smtClean="0">
                <a:latin typeface="Calibri" pitchFamily="34" charset="0"/>
              </a:rPr>
              <a:t>które swoim zakresem wykraczają poza kompetencje placówki edukacyjnej.</a:t>
            </a:r>
          </a:p>
          <a:p>
            <a:pPr lvl="1">
              <a:buClrTx/>
              <a:buFont typeface="Wingdings" pitchFamily="2" charset="2"/>
              <a:buChar char="§"/>
            </a:pPr>
            <a:endParaRPr lang="pl-PL" b="1" dirty="0" smtClean="0">
              <a:solidFill>
                <a:schemeClr val="tx1"/>
              </a:solidFill>
            </a:endParaRPr>
          </a:p>
          <a:p>
            <a:pPr lvl="1">
              <a:buClrTx/>
              <a:buNone/>
            </a:pPr>
            <a:endParaRPr lang="pl-PL" dirty="0" smtClean="0"/>
          </a:p>
          <a:p>
            <a:pPr>
              <a:buNone/>
            </a:pPr>
            <a:endParaRPr lang="pl-PL" sz="2400" b="1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5169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47700"/>
          </a:xfrm>
        </p:spPr>
        <p:txBody>
          <a:bodyPr>
            <a:normAutofit/>
          </a:bodyPr>
          <a:lstStyle/>
          <a:p>
            <a:pPr algn="ctr"/>
            <a:r>
              <a:rPr lang="pl-PL" sz="3000" b="1" dirty="0" smtClean="0">
                <a:solidFill>
                  <a:schemeClr val="tx1"/>
                </a:solidFill>
                <a:latin typeface="Calibri" pitchFamily="34" charset="0"/>
              </a:rPr>
              <a:t>Co dalej?</a:t>
            </a:r>
            <a:endParaRPr lang="pl-PL" sz="3000"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4" y="1371601"/>
            <a:ext cx="7807243" cy="4669762"/>
          </a:xfrm>
        </p:spPr>
        <p:txBody>
          <a:bodyPr>
            <a:normAutofit/>
          </a:bodyPr>
          <a:lstStyle/>
          <a:p>
            <a:pPr>
              <a:buClrTx/>
              <a:buNone/>
            </a:pPr>
            <a:r>
              <a:rPr lang="pl-PL" sz="2000" dirty="0" smtClean="0">
                <a:solidFill>
                  <a:schemeClr val="tx1"/>
                </a:solidFill>
                <a:latin typeface="Calibri" pitchFamily="34" charset="0"/>
              </a:rPr>
              <a:t>Komisja Konsultacyjna w skład której wchodzi: </a:t>
            </a:r>
          </a:p>
          <a:p>
            <a:pPr>
              <a:buClrTx/>
              <a:buFont typeface="Wingdings" pitchFamily="2" charset="2"/>
              <a:buChar char="§"/>
            </a:pPr>
            <a:r>
              <a:rPr lang="pl-PL" sz="2000" dirty="0" smtClean="0">
                <a:solidFill>
                  <a:schemeClr val="tx1"/>
                </a:solidFill>
                <a:latin typeface="Calibri" pitchFamily="34" charset="0"/>
              </a:rPr>
              <a:t>w przypadku szkoły: dyrekcja szkoły, dwóch nauczycieli oraz dwóch przedstawicieli samorządu uczniowskiego oraz przedstawiciel Młodzieżowej Rady Miasta,</a:t>
            </a:r>
          </a:p>
          <a:p>
            <a:pPr lvl="0">
              <a:buClrTx/>
              <a:buFont typeface="Wingdings" pitchFamily="2" charset="2"/>
              <a:buChar char="§"/>
            </a:pPr>
            <a:r>
              <a:rPr lang="pl-PL" sz="2000" dirty="0" smtClean="0">
                <a:solidFill>
                  <a:schemeClr val="tx1"/>
                </a:solidFill>
                <a:latin typeface="Calibri" pitchFamily="34" charset="0"/>
              </a:rPr>
              <a:t>w przypadku przedszkola: dwóch przedstawicieli przedszkola oraz trzech przedstawicieli Rady Rodziców,</a:t>
            </a:r>
          </a:p>
          <a:p>
            <a:pPr>
              <a:buClrTx/>
              <a:buFont typeface="Wingdings" pitchFamily="2" charset="2"/>
              <a:buChar char="§"/>
            </a:pPr>
            <a:r>
              <a:rPr lang="pl-PL" sz="2000" dirty="0">
                <a:solidFill>
                  <a:schemeClr val="tx1"/>
                </a:solidFill>
                <a:latin typeface="Calibri" pitchFamily="34" charset="0"/>
              </a:rPr>
              <a:t>dokonuje oceny złożonych </a:t>
            </a:r>
            <a:r>
              <a:rPr lang="pl-PL" sz="2000" dirty="0" smtClean="0">
                <a:solidFill>
                  <a:schemeClr val="tx1"/>
                </a:solidFill>
                <a:latin typeface="Calibri" pitchFamily="34" charset="0"/>
              </a:rPr>
              <a:t>zadań (autorzy mają 2 dni na uzupełnienie braków),komisja może ingerować w merytoryczny zakres projektów,</a:t>
            </a:r>
          </a:p>
          <a:p>
            <a:pPr>
              <a:buClrTx/>
              <a:buFont typeface="Wingdings" pitchFamily="2" charset="2"/>
              <a:buChar char="§"/>
            </a:pPr>
            <a:r>
              <a:rPr lang="pl-PL" sz="2000" dirty="0" smtClean="0">
                <a:solidFill>
                  <a:schemeClr val="tx1"/>
                </a:solidFill>
                <a:latin typeface="Calibri" pitchFamily="34" charset="0"/>
              </a:rPr>
              <a:t>na podstawie oceny i głosowania członków komisji sporządza </a:t>
            </a:r>
            <a:r>
              <a:rPr lang="pl-PL" sz="2000" dirty="0">
                <a:solidFill>
                  <a:schemeClr val="tx1"/>
                </a:solidFill>
                <a:latin typeface="Calibri" pitchFamily="34" charset="0"/>
              </a:rPr>
              <a:t>listę pozytywnie </a:t>
            </a:r>
            <a:r>
              <a:rPr lang="pl-PL" sz="2000" dirty="0" smtClean="0">
                <a:solidFill>
                  <a:schemeClr val="tx1"/>
                </a:solidFill>
                <a:latin typeface="Calibri" pitchFamily="34" charset="0"/>
              </a:rPr>
              <a:t> i negatywnie </a:t>
            </a:r>
            <a:r>
              <a:rPr lang="pl-PL" sz="2000" dirty="0">
                <a:solidFill>
                  <a:schemeClr val="tx1"/>
                </a:solidFill>
                <a:latin typeface="Calibri" pitchFamily="34" charset="0"/>
              </a:rPr>
              <a:t>złożonych projektów. </a:t>
            </a:r>
            <a:endParaRPr lang="pl-PL" sz="2000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buClrTx/>
              <a:buNone/>
            </a:pPr>
            <a:r>
              <a:rPr lang="pl-PL" sz="2000" dirty="0" smtClean="0">
                <a:solidFill>
                  <a:schemeClr val="tx1"/>
                </a:solidFill>
                <a:latin typeface="Calibri" pitchFamily="34" charset="0"/>
              </a:rPr>
              <a:t>		Czas na promocję projektów przez autorów</a:t>
            </a:r>
            <a:endParaRPr lang="pl-PL" dirty="0" smtClean="0"/>
          </a:p>
          <a:p>
            <a:pPr>
              <a:buClrTx/>
              <a:buNone/>
            </a:pPr>
            <a:endParaRPr lang="pl-PL" dirty="0" smtClean="0"/>
          </a:p>
          <a:p>
            <a:pPr>
              <a:buClrTx/>
              <a:buNone/>
            </a:pPr>
            <a:endParaRPr lang="pl-PL" dirty="0"/>
          </a:p>
        </p:txBody>
      </p:sp>
      <p:pic>
        <p:nvPicPr>
          <p:cNvPr id="4" name="Symbol zastępczy zawartości 11" descr="BO_03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772525" y="542924"/>
            <a:ext cx="3719512" cy="4214813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Głosowanie i wyniki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3" y="1310055"/>
            <a:ext cx="9011789" cy="5284176"/>
          </a:xfrm>
        </p:spPr>
        <p:txBody>
          <a:bodyPr>
            <a:normAutofit fontScale="92500"/>
          </a:bodyPr>
          <a:lstStyle/>
          <a:p>
            <a:r>
              <a:rPr lang="pl-PL" dirty="0"/>
              <a:t>Każdy wychowanek szkoły / przedszkola może oddać tylko jeden głos na wybrany przez siebie projekt. </a:t>
            </a:r>
            <a:r>
              <a:rPr lang="pl-PL" dirty="0" smtClean="0"/>
              <a:t>W imieniu </a:t>
            </a:r>
            <a:r>
              <a:rPr lang="pl-PL" dirty="0"/>
              <a:t>dziecka  głos może oddać rodzic lub opiekun prawny. </a:t>
            </a:r>
            <a:endParaRPr lang="pl-PL" dirty="0" smtClean="0"/>
          </a:p>
          <a:p>
            <a:r>
              <a:rPr lang="pl-PL" dirty="0" smtClean="0"/>
              <a:t>Karty do głosowania(pieczątka szkoły), zaznaczamy znak X przy wybranym projekcie</a:t>
            </a:r>
          </a:p>
          <a:p>
            <a:r>
              <a:rPr lang="pl-PL" dirty="0" smtClean="0"/>
              <a:t>Ustalenie wyników: (komisja podaje liczbę </a:t>
            </a:r>
            <a:r>
              <a:rPr lang="pl-PL" dirty="0"/>
              <a:t>głosów ważnych oddanych na poszczególne </a:t>
            </a:r>
            <a:r>
              <a:rPr lang="pl-PL" dirty="0" smtClean="0"/>
              <a:t>zadania, wskazanie </a:t>
            </a:r>
            <a:r>
              <a:rPr lang="pl-PL" dirty="0"/>
              <a:t>zadań, które uzyskały największą liczbę głosów i których łączna wartość nie przekracza kwoty przyznanej placówce </a:t>
            </a:r>
            <a:r>
              <a:rPr lang="pl-PL" dirty="0" smtClean="0"/>
              <a:t>oświatowej, w </a:t>
            </a:r>
            <a:r>
              <a:rPr lang="pl-PL" dirty="0"/>
              <a:t>przypadku zadań, które otrzymały jednakową liczbę głosów, a kwota przyznanych środków nie będzie wystarczająca do realizacji wszystkich  zadań, rekomendowane będą zadania o wyższych kwotach </a:t>
            </a:r>
            <a:r>
              <a:rPr lang="pl-PL" dirty="0" smtClean="0"/>
              <a:t>realizacji, w przypadku</a:t>
            </a:r>
            <a:r>
              <a:rPr lang="pl-PL" dirty="0"/>
              <a:t>, gdy wysokość  środków dla danej placówki nie będzie wystarczająca na realizację kolejnego rekomendowanego zadania, zarekomendowane do realizacji zostanie kolejne zadanie, które będzie możliwe do zrealizowania w pozostałej kwocie będącej w dyspozycji placówki.</a:t>
            </a:r>
          </a:p>
          <a:p>
            <a:r>
              <a:rPr lang="pl-PL" dirty="0" smtClean="0"/>
              <a:t>Wyniki </a:t>
            </a:r>
            <a:r>
              <a:rPr lang="pl-PL" dirty="0"/>
              <a:t>głosowania podane zostaną do wiadomości uczniów na stronie internetowej szkoły oraz na szkolnej tablicy ogłoszeń</a:t>
            </a:r>
            <a:r>
              <a:rPr lang="pl-PL" dirty="0" smtClean="0"/>
              <a:t>.</a:t>
            </a:r>
            <a:endParaRPr lang="pl-PL" dirty="0"/>
          </a:p>
          <a:p>
            <a:r>
              <a:rPr lang="pl-PL" dirty="0"/>
              <a:t>	Realizacja zadań w ramach Przedszkolnego i Młodzieżowego Budżetu Obywatelskiego prowadzona jest w cyklu rocznym, a w przypadku, gdy nie będzie to możliwe realizacja zadania zostaje przesunięta na kolejny rok budżetowy wraz z kwotą przeznaczoną na ten cel.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774925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000" b="1" dirty="0" smtClean="0">
                <a:solidFill>
                  <a:schemeClr val="tx1"/>
                </a:solidFill>
                <a:latin typeface="Calibri" pitchFamily="34" charset="0"/>
              </a:rPr>
              <a:t>Harmonogram Młodzieżowych i Przedszkolnych Budżetów Obywatelskich</a:t>
            </a:r>
            <a:endParaRPr lang="pl-PL" sz="3000"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33096" y="2039815"/>
            <a:ext cx="9372600" cy="5750169"/>
          </a:xfrm>
        </p:spPr>
        <p:txBody>
          <a:bodyPr>
            <a:noAutofit/>
          </a:bodyPr>
          <a:lstStyle/>
          <a:p>
            <a:pPr>
              <a:buClrTx/>
              <a:buFont typeface="Wingdings" pitchFamily="2" charset="2"/>
              <a:buChar char="§"/>
            </a:pPr>
            <a:r>
              <a:rPr lang="pl-PL" sz="2800" b="1" dirty="0" smtClean="0">
                <a:solidFill>
                  <a:schemeClr val="tx1"/>
                </a:solidFill>
                <a:latin typeface="Calibri" pitchFamily="34" charset="0"/>
              </a:rPr>
              <a:t>4.09.2017 – 15.09.2017 </a:t>
            </a:r>
            <a:r>
              <a:rPr lang="pl-PL" sz="2800" dirty="0" smtClean="0">
                <a:solidFill>
                  <a:schemeClr val="tx1"/>
                </a:solidFill>
                <a:latin typeface="Calibri" pitchFamily="34" charset="0"/>
              </a:rPr>
              <a:t>- Akcja informacyjno-edukacyjna </a:t>
            </a:r>
          </a:p>
          <a:p>
            <a:pPr>
              <a:buClrTx/>
              <a:buFont typeface="Wingdings" pitchFamily="2" charset="2"/>
              <a:buChar char="§"/>
            </a:pPr>
            <a:r>
              <a:rPr lang="pl-PL" sz="2800" b="1" dirty="0" smtClean="0">
                <a:solidFill>
                  <a:schemeClr val="tx1"/>
                </a:solidFill>
                <a:latin typeface="Calibri" pitchFamily="34" charset="0"/>
              </a:rPr>
              <a:t>11.09.2017 – 22.09.2017 </a:t>
            </a:r>
            <a:r>
              <a:rPr lang="pl-PL" sz="2800" dirty="0" smtClean="0">
                <a:solidFill>
                  <a:schemeClr val="tx1"/>
                </a:solidFill>
                <a:latin typeface="Calibri" pitchFamily="34" charset="0"/>
              </a:rPr>
              <a:t>– Zgłaszanie projektów w MBO i PBO</a:t>
            </a:r>
          </a:p>
          <a:p>
            <a:pPr>
              <a:buClrTx/>
              <a:buFont typeface="Wingdings" pitchFamily="2" charset="2"/>
              <a:buChar char="§"/>
            </a:pPr>
            <a:r>
              <a:rPr lang="pl-PL" sz="2800" b="1" dirty="0">
                <a:solidFill>
                  <a:schemeClr val="tx1"/>
                </a:solidFill>
                <a:latin typeface="Calibri" pitchFamily="34" charset="0"/>
              </a:rPr>
              <a:t>d</a:t>
            </a:r>
            <a:r>
              <a:rPr lang="pl-PL" sz="2800" b="1" dirty="0" smtClean="0">
                <a:solidFill>
                  <a:schemeClr val="tx1"/>
                </a:solidFill>
                <a:latin typeface="Calibri" pitchFamily="34" charset="0"/>
              </a:rPr>
              <a:t>o 3.10.2017 </a:t>
            </a:r>
            <a:r>
              <a:rPr lang="pl-PL" sz="2800" dirty="0" smtClean="0">
                <a:solidFill>
                  <a:schemeClr val="tx1"/>
                </a:solidFill>
                <a:latin typeface="Calibri" pitchFamily="34" charset="0"/>
              </a:rPr>
              <a:t>– Weryfikacja zgłoszonych projektów </a:t>
            </a:r>
          </a:p>
          <a:p>
            <a:pPr>
              <a:buClrTx/>
              <a:buFont typeface="Wingdings" pitchFamily="2" charset="2"/>
              <a:buChar char="§"/>
            </a:pPr>
            <a:r>
              <a:rPr lang="pl-PL" sz="2800" b="1" dirty="0">
                <a:solidFill>
                  <a:schemeClr val="tx1"/>
                </a:solidFill>
                <a:latin typeface="Calibri" pitchFamily="34" charset="0"/>
              </a:rPr>
              <a:t>o</a:t>
            </a:r>
            <a:r>
              <a:rPr lang="pl-PL" sz="2800" b="1" dirty="0" smtClean="0">
                <a:solidFill>
                  <a:schemeClr val="tx1"/>
                </a:solidFill>
                <a:latin typeface="Calibri" pitchFamily="34" charset="0"/>
              </a:rPr>
              <a:t>d 3.10.2017</a:t>
            </a:r>
            <a:r>
              <a:rPr lang="pl-PL" sz="2800" dirty="0" smtClean="0">
                <a:solidFill>
                  <a:schemeClr val="tx1"/>
                </a:solidFill>
                <a:latin typeface="Calibri" pitchFamily="34" charset="0"/>
              </a:rPr>
              <a:t>– Promocja zgłoszonych projektów</a:t>
            </a:r>
          </a:p>
          <a:p>
            <a:pPr>
              <a:buClrTx/>
              <a:buFont typeface="Wingdings" pitchFamily="2" charset="2"/>
              <a:buChar char="§"/>
            </a:pPr>
            <a:r>
              <a:rPr lang="pl-PL" sz="2800" b="1" dirty="0" smtClean="0">
                <a:solidFill>
                  <a:schemeClr val="tx1"/>
                </a:solidFill>
                <a:latin typeface="Calibri" pitchFamily="34" charset="0"/>
              </a:rPr>
              <a:t>6.10.2017 – 16.10.2017 </a:t>
            </a:r>
            <a:r>
              <a:rPr lang="pl-PL" sz="2800" dirty="0" smtClean="0">
                <a:solidFill>
                  <a:schemeClr val="tx1"/>
                </a:solidFill>
                <a:latin typeface="Calibri" pitchFamily="34" charset="0"/>
              </a:rPr>
              <a:t>– Głosowanie na wybrany projekt </a:t>
            </a:r>
          </a:p>
          <a:p>
            <a:pPr>
              <a:buClrTx/>
              <a:buFont typeface="Wingdings" pitchFamily="2" charset="2"/>
              <a:buChar char="§"/>
            </a:pPr>
            <a:r>
              <a:rPr lang="pl-PL" sz="2800" b="1" smtClean="0">
                <a:solidFill>
                  <a:schemeClr val="tx1"/>
                </a:solidFill>
                <a:latin typeface="Calibri" pitchFamily="34" charset="0"/>
              </a:rPr>
              <a:t>do 30.10.2017 </a:t>
            </a:r>
            <a:r>
              <a:rPr lang="pl-PL" sz="2800" dirty="0" smtClean="0">
                <a:solidFill>
                  <a:schemeClr val="tx1"/>
                </a:solidFill>
                <a:latin typeface="Calibri" pitchFamily="34" charset="0"/>
              </a:rPr>
              <a:t>– Ogłoszenie wyników</a:t>
            </a:r>
          </a:p>
          <a:p>
            <a:pPr>
              <a:buClrTx/>
              <a:buFont typeface="Wingdings" pitchFamily="2" charset="2"/>
              <a:buChar char="§"/>
            </a:pPr>
            <a:r>
              <a:rPr lang="pl-PL" sz="2800" b="1" dirty="0" smtClean="0">
                <a:solidFill>
                  <a:schemeClr val="tx1"/>
                </a:solidFill>
                <a:latin typeface="Calibri" pitchFamily="34" charset="0"/>
              </a:rPr>
              <a:t>2018</a:t>
            </a:r>
            <a:r>
              <a:rPr lang="pl-PL" sz="2800" dirty="0" smtClean="0">
                <a:solidFill>
                  <a:schemeClr val="tx1"/>
                </a:solidFill>
                <a:latin typeface="Calibri" pitchFamily="34" charset="0"/>
              </a:rPr>
              <a:t> – Realizacja zwycięskich projektów </a:t>
            </a:r>
          </a:p>
          <a:p>
            <a:pPr>
              <a:buClrTx/>
              <a:buNone/>
            </a:pPr>
            <a:endParaRPr lang="pl-PL" sz="2000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1735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57288" y="609600"/>
            <a:ext cx="8116714" cy="690563"/>
          </a:xfrm>
        </p:spPr>
        <p:txBody>
          <a:bodyPr>
            <a:normAutofit/>
          </a:bodyPr>
          <a:lstStyle/>
          <a:p>
            <a:pPr algn="ctr"/>
            <a:r>
              <a:rPr lang="pl-PL" sz="3500" b="1" dirty="0" smtClean="0">
                <a:solidFill>
                  <a:schemeClr val="tx1"/>
                </a:solidFill>
                <a:latin typeface="Calibri" pitchFamily="34" charset="0"/>
              </a:rPr>
              <a:t>Chcesz wiedzieć więcej</a:t>
            </a:r>
            <a:endParaRPr lang="pl-PL" sz="3500"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4" y="2160589"/>
            <a:ext cx="9066742" cy="3880773"/>
          </a:xfrm>
        </p:spPr>
        <p:txBody>
          <a:bodyPr>
            <a:normAutofit/>
          </a:bodyPr>
          <a:lstStyle/>
          <a:p>
            <a:pPr algn="ctr">
              <a:buClrTx/>
              <a:buFont typeface="Wingdings" pitchFamily="2" charset="2"/>
              <a:buChar char="§"/>
            </a:pPr>
            <a:r>
              <a:rPr lang="pl-PL" altLang="pl-PL" b="1" dirty="0" smtClean="0">
                <a:solidFill>
                  <a:schemeClr val="tx1"/>
                </a:solidFill>
                <a:latin typeface="Calibri" pitchFamily="34" charset="0"/>
              </a:rPr>
              <a:t>Zajrzyj na stronę</a:t>
            </a:r>
          </a:p>
          <a:p>
            <a:pPr lvl="0" algn="ctr">
              <a:buClr>
                <a:srgbClr val="418AB3"/>
              </a:buClr>
              <a:buNone/>
            </a:pPr>
            <a:r>
              <a:rPr lang="pl-PL" altLang="pl-PL" dirty="0" smtClean="0">
                <a:solidFill>
                  <a:schemeClr val="tx1"/>
                </a:solidFill>
                <a:latin typeface="Calibri" pitchFamily="34" charset="0"/>
                <a:hlinkClick r:id="rId2"/>
              </a:rPr>
              <a:t>www.obywatelski.sosnowiec.pl</a:t>
            </a:r>
            <a:endParaRPr lang="pl-PL" altLang="pl-PL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ctr">
              <a:buClrTx/>
              <a:buFont typeface="Wingdings" pitchFamily="2" charset="2"/>
              <a:buChar char="§"/>
            </a:pPr>
            <a:r>
              <a:rPr lang="pl-PL" altLang="pl-PL" b="1" dirty="0" smtClean="0">
                <a:solidFill>
                  <a:schemeClr val="tx1"/>
                </a:solidFill>
                <a:latin typeface="Calibri" pitchFamily="34" charset="0"/>
              </a:rPr>
              <a:t>Odwiedź </a:t>
            </a:r>
            <a:r>
              <a:rPr lang="pl-PL" altLang="pl-PL" b="1" dirty="0" smtClean="0">
                <a:solidFill>
                  <a:schemeClr val="tx1"/>
                </a:solidFill>
                <a:latin typeface="Calibri" pitchFamily="34" charset="0"/>
              </a:rPr>
              <a:t>nas</a:t>
            </a:r>
          </a:p>
          <a:p>
            <a:pPr lvl="0" algn="ctr">
              <a:buClr>
                <a:srgbClr val="418AB3"/>
              </a:buClr>
              <a:buNone/>
            </a:pPr>
            <a:r>
              <a:rPr lang="pl-PL" altLang="pl-PL" dirty="0" smtClean="0">
                <a:solidFill>
                  <a:schemeClr val="tx1"/>
                </a:solidFill>
                <a:latin typeface="Calibri" pitchFamily="34" charset="0"/>
              </a:rPr>
              <a:t>Wydział </a:t>
            </a:r>
            <a:r>
              <a:rPr lang="pl-PL" altLang="pl-PL" dirty="0" smtClean="0">
                <a:solidFill>
                  <a:schemeClr val="tx1"/>
                </a:solidFill>
                <a:latin typeface="Calibri" pitchFamily="34" charset="0"/>
              </a:rPr>
              <a:t>Kultury </a:t>
            </a:r>
            <a:r>
              <a:rPr lang="pl-PL" altLang="pl-PL" dirty="0" smtClean="0">
                <a:solidFill>
                  <a:schemeClr val="tx1"/>
                </a:solidFill>
                <a:latin typeface="Calibri" pitchFamily="34" charset="0"/>
              </a:rPr>
              <a:t>i Promocji Miasta </a:t>
            </a:r>
          </a:p>
          <a:p>
            <a:pPr lvl="0" algn="ctr">
              <a:buClr>
                <a:srgbClr val="418AB3"/>
              </a:buClr>
              <a:buNone/>
            </a:pPr>
            <a:r>
              <a:rPr lang="pl-PL" altLang="pl-PL" dirty="0" smtClean="0">
                <a:solidFill>
                  <a:schemeClr val="tx1"/>
                </a:solidFill>
                <a:latin typeface="Calibri" pitchFamily="34" charset="0"/>
              </a:rPr>
              <a:t>ul. Małachowskiego 3 pok.35</a:t>
            </a:r>
          </a:p>
          <a:p>
            <a:pPr algn="ctr">
              <a:buClrTx/>
              <a:buFont typeface="Wingdings" pitchFamily="2" charset="2"/>
              <a:buChar char="§"/>
            </a:pPr>
            <a:r>
              <a:rPr lang="pl-PL" altLang="pl-PL" b="1" dirty="0" smtClean="0">
                <a:solidFill>
                  <a:schemeClr val="tx1"/>
                </a:solidFill>
                <a:latin typeface="Calibri" pitchFamily="34" charset="0"/>
              </a:rPr>
              <a:t>Zadzwoń</a:t>
            </a:r>
          </a:p>
          <a:p>
            <a:pPr lvl="0" algn="ctr">
              <a:buClr>
                <a:srgbClr val="418AB3"/>
              </a:buClr>
              <a:buNone/>
            </a:pPr>
            <a:r>
              <a:rPr lang="pl-PL" altLang="pl-PL" dirty="0" smtClean="0">
                <a:solidFill>
                  <a:schemeClr val="tx1"/>
                </a:solidFill>
                <a:latin typeface="Calibri" pitchFamily="34" charset="0"/>
              </a:rPr>
              <a:t>Tel.32/296-06-16</a:t>
            </a:r>
          </a:p>
          <a:p>
            <a:pPr lvl="0" algn="ctr">
              <a:buClrTx/>
              <a:buFont typeface="Wingdings" pitchFamily="2" charset="2"/>
              <a:buChar char="§"/>
            </a:pPr>
            <a:r>
              <a:rPr lang="pl-PL" altLang="pl-PL" b="1" dirty="0" smtClean="0">
                <a:solidFill>
                  <a:schemeClr val="tx1"/>
                </a:solidFill>
                <a:latin typeface="Calibri" pitchFamily="34" charset="0"/>
              </a:rPr>
              <a:t>lub napisz</a:t>
            </a:r>
          </a:p>
          <a:p>
            <a:pPr lvl="0" algn="ctr">
              <a:buClr>
                <a:srgbClr val="418AB3"/>
              </a:buClr>
              <a:buNone/>
            </a:pPr>
            <a:r>
              <a:rPr lang="pl-PL" altLang="pl-PL" dirty="0" smtClean="0">
                <a:solidFill>
                  <a:schemeClr val="tx1"/>
                </a:solidFill>
                <a:latin typeface="Calibri" pitchFamily="34" charset="0"/>
              </a:rPr>
              <a:t>e-mail: obywatelski@um.sosnowiec.pl</a:t>
            </a:r>
          </a:p>
          <a:p>
            <a:endParaRPr lang="pl-PL" dirty="0"/>
          </a:p>
        </p:txBody>
      </p:sp>
      <p:pic>
        <p:nvPicPr>
          <p:cNvPr id="4" name="Symbol zastępczy zawartości 3" descr="BO_0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2087" y="488950"/>
            <a:ext cx="3881437" cy="388143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1407</TotalTime>
  <Words>568</Words>
  <Application>Microsoft Office PowerPoint</Application>
  <PresentationFormat>Panoramiczny</PresentationFormat>
  <Paragraphs>67</Paragraphs>
  <Slides>10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6" baseType="lpstr">
      <vt:lpstr>Arial</vt:lpstr>
      <vt:lpstr>Calibri</vt:lpstr>
      <vt:lpstr>Trebuchet MS</vt:lpstr>
      <vt:lpstr>Wingdings</vt:lpstr>
      <vt:lpstr>Wingdings 3</vt:lpstr>
      <vt:lpstr>Faseta</vt:lpstr>
      <vt:lpstr>Prezentacja programu PowerPoint</vt:lpstr>
      <vt:lpstr>Prezentacja programu PowerPoint</vt:lpstr>
      <vt:lpstr>Podział środków </vt:lpstr>
      <vt:lpstr>Zasady funkcjonowania</vt:lpstr>
      <vt:lpstr>Prezentacja programu PowerPoint</vt:lpstr>
      <vt:lpstr>Co dalej?</vt:lpstr>
      <vt:lpstr>Głosowanie i wyniki</vt:lpstr>
      <vt:lpstr>Harmonogram Młodzieżowych i Przedszkolnych Budżetów Obywatelskich</vt:lpstr>
      <vt:lpstr>Chcesz wiedzieć więcej</vt:lpstr>
      <vt:lpstr>     Dziękujemy za uwagę.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Budżet Obywatelski w Sosnowcu</dc:title>
  <dc:creator>UM</dc:creator>
  <cp:lastModifiedBy>UM</cp:lastModifiedBy>
  <cp:revision>114</cp:revision>
  <cp:lastPrinted>2017-08-29T13:30:52Z</cp:lastPrinted>
  <dcterms:created xsi:type="dcterms:W3CDTF">2016-01-07T08:26:13Z</dcterms:created>
  <dcterms:modified xsi:type="dcterms:W3CDTF">2017-08-30T09:53:11Z</dcterms:modified>
</cp:coreProperties>
</file>